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76" r:id="rId3"/>
    <p:sldId id="277" r:id="rId4"/>
    <p:sldId id="262" r:id="rId5"/>
    <p:sldId id="263" r:id="rId6"/>
    <p:sldId id="257" r:id="rId7"/>
    <p:sldId id="258" r:id="rId8"/>
    <p:sldId id="259" r:id="rId9"/>
    <p:sldId id="264" r:id="rId10"/>
    <p:sldId id="260" r:id="rId11"/>
    <p:sldId id="265" r:id="rId12"/>
    <p:sldId id="261" r:id="rId13"/>
    <p:sldId id="267" r:id="rId14"/>
    <p:sldId id="278" r:id="rId15"/>
    <p:sldId id="279" r:id="rId16"/>
    <p:sldId id="282" r:id="rId17"/>
    <p:sldId id="269" r:id="rId18"/>
    <p:sldId id="270" r:id="rId19"/>
    <p:sldId id="271" r:id="rId20"/>
    <p:sldId id="281" r:id="rId21"/>
    <p:sldId id="283" r:id="rId22"/>
    <p:sldId id="280" r:id="rId23"/>
    <p:sldId id="272" r:id="rId24"/>
    <p:sldId id="273" r:id="rId25"/>
    <p:sldId id="274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2101" autoAdjust="0"/>
  </p:normalViewPr>
  <p:slideViewPr>
    <p:cSldViewPr snapToGrid="0">
      <p:cViewPr varScale="1">
        <p:scale>
          <a:sx n="68" d="100"/>
          <a:sy n="68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8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7" Type="http://schemas.openxmlformats.org/officeDocument/2006/relationships/image" Target="../media/image51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6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6F2FA-01F6-431D-9180-85151A934900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2BF8F-6EC2-4334-8A4D-7B7907740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83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hyperphysics.phy-astr.gsu.edu/hbase/oscda.html#c1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hyperphysics.phy-astr.gsu.edu/hbase/shm2.html#c2" TargetMode="External"/><Relationship Id="rId5" Type="http://schemas.openxmlformats.org/officeDocument/2006/relationships/hyperlink" Target="http://hyperphysics.phy-astr.gsu.edu/hbase/oscda2.html#c2" TargetMode="External"/><Relationship Id="rId4" Type="http://schemas.openxmlformats.org/officeDocument/2006/relationships/hyperlink" Target="http://hyperphysics.phy-astr.gsu.edu/hbase/oscda2.html#c1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Position x(t)</a:t>
            </a:r>
            <a:r>
              <a:rPr lang="en-US" baseline="0" dirty="0" smtClean="0"/>
              <a:t> lags velocity v(t) by 90 degrees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2BF8F-6EC2-4334-8A4D-7B79077404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83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A0/A1 = A1/A2 =…=An-1/An = </a:t>
            </a:r>
            <a:r>
              <a:rPr lang="en-US" dirty="0" err="1" smtClean="0"/>
              <a:t>exp</a:t>
            </a:r>
            <a:r>
              <a:rPr lang="en-US" dirty="0" smtClean="0"/>
              <a:t> (r</a:t>
            </a:r>
            <a:r>
              <a:rPr lang="en-US" dirty="0" smtClean="0">
                <a:sym typeface="Symbol" panose="05050102010706020507" pitchFamily="18" charset="2"/>
              </a:rPr>
              <a:t>’/2m) = constant</a:t>
            </a:r>
          </a:p>
          <a:p>
            <a:r>
              <a:rPr lang="en-US" dirty="0" smtClean="0">
                <a:sym typeface="Symbol" panose="05050102010706020507" pitchFamily="18" charset="2"/>
              </a:rPr>
              <a:t>Logarithmic decrement</a:t>
            </a:r>
            <a:r>
              <a:rPr lang="en-US" baseline="0" dirty="0" smtClean="0">
                <a:sym typeface="Symbol" panose="05050102010706020507" pitchFamily="18" charset="2"/>
              </a:rPr>
              <a:t>  = </a:t>
            </a:r>
            <a:r>
              <a:rPr lang="en-US" dirty="0" smtClean="0"/>
              <a:t>r</a:t>
            </a:r>
            <a:r>
              <a:rPr lang="en-US" dirty="0" smtClean="0">
                <a:sym typeface="Symbol" panose="05050102010706020507" pitchFamily="18" charset="2"/>
              </a:rPr>
              <a:t>’/2m</a:t>
            </a:r>
          </a:p>
          <a:p>
            <a:r>
              <a:rPr lang="en-US" dirty="0" smtClean="0">
                <a:sym typeface="Symbol" panose="05050102010706020507" pitchFamily="18" charset="2"/>
              </a:rPr>
              <a:t>Logarithmic decrement is the natural logarithm</a:t>
            </a:r>
            <a:r>
              <a:rPr lang="en-US" baseline="0" dirty="0" smtClean="0">
                <a:sym typeface="Symbol" panose="05050102010706020507" pitchFamily="18" charset="2"/>
              </a:rPr>
              <a:t> of the ratio of two successive amplitudes that are separate by a period ’; the larger amplitude being the numerator.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2BF8F-6EC2-4334-8A4D-7B790774042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35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https://www.chegg.com/homework-help/questions-and-answers/damping-ratio-problem-1-logarithmic-decrement-defined-terms-ratio-two-sequential-maxima-t--q26849775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2BF8F-6EC2-4334-8A4D-7B790774042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56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2BF8F-6EC2-4334-8A4D-7B79077404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63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Heavy damping = supercritical damping, overdamping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2BF8F-6EC2-4334-8A4D-7B79077404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89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motion is an exponential decay with two different decay constants, (</a:t>
            </a:r>
            <a:r>
              <a:rPr lang="en-US" dirty="0" err="1" smtClean="0"/>
              <a:t>p+q</a:t>
            </a:r>
            <a:r>
              <a:rPr lang="en-US" dirty="0" smtClean="0"/>
              <a:t>) and  (p-q).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oscillation is prevented by the strong damping force.</a:t>
            </a:r>
            <a:endParaRPr lang="en-US" dirty="0" smtClean="0"/>
          </a:p>
          <a:p>
            <a:r>
              <a:rPr lang="en-US" dirty="0" smtClean="0"/>
              <a:t>There is no trace of oscillatory motion.</a:t>
            </a:r>
          </a:p>
          <a:p>
            <a:r>
              <a:rPr lang="en-US" dirty="0" err="1" smtClean="0"/>
              <a:t>Cosh</a:t>
            </a:r>
            <a:r>
              <a:rPr lang="en-US" baseline="0" dirty="0" smtClean="0"/>
              <a:t> z = (1/2)(</a:t>
            </a:r>
            <a:r>
              <a:rPr lang="en-US" baseline="0" dirty="0" err="1" smtClean="0"/>
              <a:t>e^z</a:t>
            </a:r>
            <a:r>
              <a:rPr lang="en-US" baseline="0" dirty="0" smtClean="0"/>
              <a:t> + e^-z)</a:t>
            </a:r>
          </a:p>
          <a:p>
            <a:r>
              <a:rPr lang="en-US" baseline="0" dirty="0" err="1" smtClean="0"/>
              <a:t>Sinh</a:t>
            </a:r>
            <a:r>
              <a:rPr lang="en-US" baseline="0" dirty="0" smtClean="0"/>
              <a:t> z = (1/2)(</a:t>
            </a:r>
            <a:r>
              <a:rPr lang="en-US" baseline="0" dirty="0" err="1" smtClean="0"/>
              <a:t>e^z</a:t>
            </a:r>
            <a:r>
              <a:rPr lang="en-US" baseline="0" dirty="0" smtClean="0"/>
              <a:t> -e^-z)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2BF8F-6EC2-4334-8A4D-7B79077404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69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2BF8F-6EC2-4334-8A4D-7B79077404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06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given</a:t>
            </a:r>
            <a:r>
              <a:rPr lang="en-US" baseline="0" dirty="0" smtClean="0"/>
              <a:t> initial conditions, A = 0  and B = V.</a:t>
            </a:r>
          </a:p>
          <a:p>
            <a:r>
              <a:rPr lang="en-US" baseline="0" dirty="0" smtClean="0"/>
              <a:t>Then use dx/</a:t>
            </a:r>
            <a:r>
              <a:rPr lang="en-US" baseline="0" dirty="0" err="1" smtClean="0"/>
              <a:t>dt</a:t>
            </a:r>
            <a:r>
              <a:rPr lang="en-US" baseline="0" dirty="0" smtClean="0"/>
              <a:t> = 0 to determine time t corresponding to the maximum displacement.</a:t>
            </a:r>
          </a:p>
          <a:p>
            <a:r>
              <a:rPr lang="en-US" baseline="0" dirty="0" smtClean="0"/>
              <a:t>Substituting the calculated t to determine the maximum displacement.</a:t>
            </a:r>
            <a:endParaRPr lang="en-US" dirty="0" smtClean="0"/>
          </a:p>
          <a:p>
            <a:r>
              <a:rPr lang="en-US" dirty="0" smtClean="0"/>
              <a:t>The maximum</a:t>
            </a:r>
            <a:r>
              <a:rPr lang="en-US" baseline="0" dirty="0" smtClean="0"/>
              <a:t> displacement is found to be </a:t>
            </a:r>
            <a:r>
              <a:rPr lang="en-US" baseline="0" dirty="0" err="1" smtClean="0"/>
              <a:t>xmax</a:t>
            </a:r>
            <a:r>
              <a:rPr lang="en-US" baseline="0" dirty="0" smtClean="0"/>
              <a:t> = 0.368V/p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2BF8F-6EC2-4334-8A4D-7B79077404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89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Overdamping of a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damped oscillator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will cause it to approach zero amplitude more slowly than for the case of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critical damping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damping coefficient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greater than the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undamped resonant frequency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2BF8F-6EC2-4334-8A4D-7B79077404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37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โดยสรุปคือใน </a:t>
            </a:r>
            <a:r>
              <a:rPr lang="en-US" dirty="0" smtClean="0"/>
              <a:t>slide </a:t>
            </a:r>
            <a:r>
              <a:rPr lang="th-TH" dirty="0" smtClean="0"/>
              <a:t>นี้เราต้องการจัดรูป </a:t>
            </a:r>
            <a:r>
              <a:rPr lang="en-US" dirty="0" smtClean="0"/>
              <a:t>x(t) </a:t>
            </a:r>
            <a:r>
              <a:rPr lang="th-TH" dirty="0" smtClean="0"/>
              <a:t>เป็น </a:t>
            </a:r>
            <a:r>
              <a:rPr lang="en-US" dirty="0" smtClean="0"/>
              <a:t>harmonic function </a:t>
            </a:r>
            <a:r>
              <a:rPr lang="th-TH" dirty="0" smtClean="0"/>
              <a:t>ซึ่งถ้าจัดได้แสดงว่า </a:t>
            </a:r>
            <a:r>
              <a:rPr lang="en-US" dirty="0" smtClean="0"/>
              <a:t>displacement </a:t>
            </a:r>
            <a:r>
              <a:rPr lang="th-TH" dirty="0" smtClean="0"/>
              <a:t>มีการแกว่งไปมารอบจุดสมดุล</a:t>
            </a:r>
          </a:p>
          <a:p>
            <a:r>
              <a:rPr lang="th-TH" dirty="0" smtClean="0"/>
              <a:t>ทำได้สองทางคือ</a:t>
            </a:r>
            <a:r>
              <a:rPr lang="th-TH" baseline="0" dirty="0" smtClean="0"/>
              <a:t> 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th-TH" baseline="0" dirty="0" smtClean="0"/>
              <a:t>เริ่มจากการที่ต้องการ </a:t>
            </a:r>
            <a:r>
              <a:rPr lang="en-US" baseline="0" dirty="0" smtClean="0"/>
              <a:t>displacement </a:t>
            </a:r>
            <a:r>
              <a:rPr lang="th-TH" baseline="0" dirty="0" smtClean="0"/>
              <a:t>เป็นจำนวนจริง ซึ่งจะเป็นจริงได้ก็ต่อเมื่อ </a:t>
            </a:r>
            <a:r>
              <a:rPr lang="en-US" baseline="0" dirty="0" smtClean="0"/>
              <a:t>C1 </a:t>
            </a:r>
            <a:r>
              <a:rPr lang="th-TH" baseline="0" dirty="0" smtClean="0"/>
              <a:t>และ </a:t>
            </a:r>
            <a:r>
              <a:rPr lang="en-US" baseline="0" dirty="0" smtClean="0"/>
              <a:t>C2 </a:t>
            </a:r>
            <a:r>
              <a:rPr lang="th-TH" baseline="0" dirty="0" smtClean="0"/>
              <a:t>เป็น </a:t>
            </a:r>
            <a:r>
              <a:rPr lang="en-US" baseline="0" dirty="0" smtClean="0"/>
              <a:t>complex conjugate </a:t>
            </a:r>
            <a:r>
              <a:rPr lang="th-TH" baseline="0" dirty="0" smtClean="0"/>
              <a:t>ซึ่งกันและกัน และค่า </a:t>
            </a:r>
            <a:r>
              <a:rPr lang="en-US" baseline="0" dirty="0" smtClean="0"/>
              <a:t>C1, C2 </a:t>
            </a:r>
            <a:r>
              <a:rPr lang="th-TH" baseline="0" dirty="0" smtClean="0"/>
              <a:t>กำหนดให้ตามที่เห็นใน </a:t>
            </a:r>
            <a:r>
              <a:rPr lang="en-US" baseline="0" dirty="0" smtClean="0"/>
              <a:t>slide</a:t>
            </a:r>
          </a:p>
          <a:p>
            <a:pPr marL="0" indent="0">
              <a:buNone/>
            </a:pPr>
            <a:r>
              <a:rPr lang="en-US" baseline="0" dirty="0" smtClean="0"/>
              <a:t>2.    </a:t>
            </a:r>
            <a:r>
              <a:rPr lang="th-TH" baseline="0" dirty="0" smtClean="0"/>
              <a:t>อาศัย </a:t>
            </a:r>
            <a:r>
              <a:rPr lang="en-US" baseline="0" dirty="0" smtClean="0"/>
              <a:t>boundary conditions </a:t>
            </a:r>
            <a:r>
              <a:rPr lang="th-TH" baseline="0" dirty="0" smtClean="0"/>
              <a:t>ที่ </a:t>
            </a:r>
            <a:r>
              <a:rPr lang="en-US" baseline="0" dirty="0" smtClean="0"/>
              <a:t>t =0 </a:t>
            </a:r>
            <a:r>
              <a:rPr lang="th-TH" baseline="0" dirty="0" smtClean="0"/>
              <a:t>ให้ </a:t>
            </a:r>
            <a:r>
              <a:rPr lang="en-US" baseline="0" dirty="0" smtClean="0"/>
              <a:t>x = </a:t>
            </a:r>
            <a:r>
              <a:rPr lang="en-US" baseline="0" dirty="0" err="1" smtClean="0"/>
              <a:t>Asin</a:t>
            </a:r>
            <a:r>
              <a:rPr lang="en-US" baseline="0" dirty="0" smtClean="0">
                <a:sym typeface="Symbol" panose="05050102010706020507" pitchFamily="18" charset="2"/>
              </a:rPr>
              <a:t></a:t>
            </a:r>
            <a:r>
              <a:rPr lang="th-TH" baseline="0" dirty="0" smtClean="0">
                <a:sym typeface="Symbol" panose="05050102010706020507" pitchFamily="18" charset="2"/>
              </a:rPr>
              <a:t> โดยที่ </a:t>
            </a:r>
            <a:r>
              <a:rPr lang="en-US" baseline="0" dirty="0" smtClean="0">
                <a:sym typeface="Symbol" panose="05050102010706020507" pitchFamily="18" charset="2"/>
              </a:rPr>
              <a:t>A </a:t>
            </a:r>
            <a:r>
              <a:rPr lang="th-TH" baseline="0" dirty="0" smtClean="0">
                <a:sym typeface="Symbol" panose="05050102010706020507" pitchFamily="18" charset="2"/>
              </a:rPr>
              <a:t>และ  เป็นค่าคงตัว  เมื่อให้ </a:t>
            </a:r>
            <a:r>
              <a:rPr lang="en-US" baseline="0" dirty="0" smtClean="0">
                <a:sym typeface="Symbol" panose="05050102010706020507" pitchFamily="18" charset="2"/>
              </a:rPr>
              <a:t>t = 0 </a:t>
            </a:r>
            <a:r>
              <a:rPr lang="th-TH" baseline="0" dirty="0" smtClean="0">
                <a:sym typeface="Symbol" panose="05050102010706020507" pitchFamily="18" charset="2"/>
              </a:rPr>
              <a:t>จะได้ว่า </a:t>
            </a:r>
            <a:r>
              <a:rPr lang="en-US" baseline="0" dirty="0" smtClean="0">
                <a:sym typeface="Symbol" panose="05050102010706020507" pitchFamily="18" charset="2"/>
              </a:rPr>
              <a:t>x(t =0) = </a:t>
            </a:r>
            <a:r>
              <a:rPr lang="en-US" baseline="0" dirty="0" err="1" smtClean="0">
                <a:sym typeface="Symbol" panose="05050102010706020507" pitchFamily="18" charset="2"/>
              </a:rPr>
              <a:t>Asin</a:t>
            </a:r>
            <a:r>
              <a:rPr lang="en-US" baseline="0" dirty="0" smtClean="0">
                <a:sym typeface="Symbol" panose="05050102010706020507" pitchFamily="18" charset="2"/>
              </a:rPr>
              <a:t> = C1 + C2 </a:t>
            </a:r>
            <a:r>
              <a:rPr lang="th-TH" baseline="0" dirty="0" smtClean="0">
                <a:sym typeface="Symbol" panose="05050102010706020507" pitchFamily="18" charset="2"/>
              </a:rPr>
              <a:t>เมื่อ </a:t>
            </a:r>
            <a:r>
              <a:rPr lang="th-TH" baseline="0" dirty="0" smtClean="0"/>
              <a:t>ค่า </a:t>
            </a:r>
            <a:r>
              <a:rPr lang="en-US" baseline="0" dirty="0" smtClean="0"/>
              <a:t>C1, C2 </a:t>
            </a:r>
            <a:r>
              <a:rPr lang="th-TH" baseline="0" dirty="0" smtClean="0"/>
              <a:t>กำหนดให้ตามที่เห็นใน </a:t>
            </a:r>
            <a:r>
              <a:rPr lang="en-US" baseline="0" dirty="0" smtClean="0"/>
              <a:t>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2BF8F-6EC2-4334-8A4D-7B79077404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98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= the rate of energy loss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2BF8F-6EC2-4334-8A4D-7B79077404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06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7FE86-598E-4AC4-BCAE-49A2078E8D33}" type="datetime1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338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DDD9-0BE1-43D8-9975-C08690E74016}" type="datetime1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1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6A4C-A34E-4841-8E60-00D7F867DF34}" type="datetime1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1C59-C913-40B4-AE32-B4572A39880A}" type="datetime1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15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30A64-A37B-4D2C-9C4C-80635B339B8E}" type="datetime1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706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B9729-A3B0-49B5-B8AE-AA0CEDFF7C13}" type="datetime1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05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0BAE-7CEC-4CAC-BC9A-EDF338C6FBD7}" type="datetime1">
              <a:rPr lang="en-US" smtClean="0"/>
              <a:t>8/28/2018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0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CC4FC-FDCD-46CF-BBB9-9D1923AAD6DC}" type="datetime1">
              <a:rPr lang="en-US" smtClean="0"/>
              <a:t>8/28/2018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6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97D79-2C73-4E4C-B0CC-8ACDCE235ED7}" type="datetime1">
              <a:rPr lang="en-US" smtClean="0"/>
              <a:t>8/28/2018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92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E245495-24BD-4419-BF1A-462B94DC3C47}" type="datetime1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C7DABFA-3049-44EC-8EA7-0509F86B5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98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77519-6FF2-45B0-94E1-CD362ADE7B54}" type="datetime1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7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D4BFDB1-9E5C-4765-A834-BB6CFA5D7C90}" type="datetime1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C7DABFA-3049-44EC-8EA7-0509F86B5FC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264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4.emf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8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32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9.wmf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31.wmf"/><Relationship Id="rId5" Type="http://schemas.openxmlformats.org/officeDocument/2006/relationships/image" Target="../media/image26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3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3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38.wmf"/><Relationship Id="rId5" Type="http://schemas.openxmlformats.org/officeDocument/2006/relationships/image" Target="../media/image36.w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7" Type="http://schemas.openxmlformats.org/officeDocument/2006/relationships/image" Target="../media/image4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42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image" Target="../media/image49.w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6.wmf"/><Relationship Id="rId12" Type="http://schemas.openxmlformats.org/officeDocument/2006/relationships/oleObject" Target="../embeddings/oleObject38.bin"/><Relationship Id="rId17" Type="http://schemas.openxmlformats.org/officeDocument/2006/relationships/image" Target="../media/image5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0.bin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48.wmf"/><Relationship Id="rId5" Type="http://schemas.openxmlformats.org/officeDocument/2006/relationships/image" Target="../media/image45.wmf"/><Relationship Id="rId15" Type="http://schemas.openxmlformats.org/officeDocument/2006/relationships/image" Target="../media/image50.wmf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47.wmf"/><Relationship Id="rId14" Type="http://schemas.openxmlformats.org/officeDocument/2006/relationships/oleObject" Target="../embeddings/oleObject39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5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58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59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6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4.wmf"/><Relationship Id="rId18" Type="http://schemas.openxmlformats.org/officeDocument/2006/relationships/oleObject" Target="../embeddings/oleObject13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wmf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2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3.wmf"/><Relationship Id="rId5" Type="http://schemas.openxmlformats.org/officeDocument/2006/relationships/image" Target="../media/image10.wmf"/><Relationship Id="rId15" Type="http://schemas.openxmlformats.org/officeDocument/2006/relationships/image" Target="../media/image15.wmf"/><Relationship Id="rId10" Type="http://schemas.openxmlformats.org/officeDocument/2006/relationships/oleObject" Target="../embeddings/oleObject9.bin"/><Relationship Id="rId19" Type="http://schemas.openxmlformats.org/officeDocument/2006/relationships/image" Target="../media/image17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2.wmf"/><Relationship Id="rId14" Type="http://schemas.openxmlformats.org/officeDocument/2006/relationships/oleObject" Target="../embeddings/oleObject1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Damped simple harmonic motion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28</a:t>
            </a:r>
            <a:r>
              <a:rPr lang="en-US" baseline="30000" dirty="0" smtClean="0"/>
              <a:t>th</a:t>
            </a:r>
            <a:r>
              <a:rPr lang="en-US" dirty="0" smtClean="0"/>
              <a:t> August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1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Critically damping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967" y="1845734"/>
            <a:ext cx="10650713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 the critically damping, the displacement becomes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a constant length and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a given velocity which depends on the boundary conditions.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Suppose a critical damping system 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 zero displacement at t = 0 and receives 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impulse which gives it an initial velocity V. 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Determine the maximum displacement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Also the motion is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nonoscillatory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6952618"/>
              </p:ext>
            </p:extLst>
          </p:nvPr>
        </p:nvGraphicFramePr>
        <p:xfrm>
          <a:off x="7747808" y="1737360"/>
          <a:ext cx="2324100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6" name="Equation" r:id="rId4" imgW="1054080" imgH="279360" progId="Equation.DSMT4">
                  <p:embed/>
                </p:oleObj>
              </mc:Choice>
              <mc:Fallback>
                <p:oleObj name="Equation" r:id="rId4" imgW="10540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47808" y="1737360"/>
                        <a:ext cx="2324100" cy="617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5063" y="2839050"/>
            <a:ext cx="5976937" cy="343316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6415088" y="3857414"/>
            <a:ext cx="1332720" cy="698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524876" y="5858195"/>
            <a:ext cx="990600" cy="457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2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012" y="99632"/>
            <a:ext cx="10923668" cy="1450757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between heavy damping and critical damping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8465" y="1813533"/>
            <a:ext cx="5943535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damping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a damped oscillator will cause it to approach zero amplitude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slowly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for the case of critical damping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Critical damping is of practical importance in mechanical oscillators which experience sudden impulses and required to return to displacement in minimum time.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5" y="2056909"/>
            <a:ext cx="5942138" cy="353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9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Lightly damping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0" y="1845734"/>
            <a:ext cx="5832158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behavior of the lightly damping oscillating system is described by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amplitude of the oscillator decays exponentially with time according to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damping coefficient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controls how fast the oscillating system comes to rest.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67" y="2258537"/>
            <a:ext cx="5861513" cy="3197754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457895"/>
              </p:ext>
            </p:extLst>
          </p:nvPr>
        </p:nvGraphicFramePr>
        <p:xfrm>
          <a:off x="6126480" y="2589213"/>
          <a:ext cx="5714788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6" name="Equation" r:id="rId4" imgW="3187440" imgH="482400" progId="Equation.DSMT4">
                  <p:embed/>
                </p:oleObj>
              </mc:Choice>
              <mc:Fallback>
                <p:oleObj name="Equation" r:id="rId4" imgW="318744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26480" y="2589213"/>
                        <a:ext cx="5714788" cy="865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188245"/>
              </p:ext>
            </p:extLst>
          </p:nvPr>
        </p:nvGraphicFramePr>
        <p:xfrm>
          <a:off x="10821783" y="4028264"/>
          <a:ext cx="1354977" cy="392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7" name="Equation" r:id="rId6" imgW="876240" imgH="253800" progId="Equation.DSMT4">
                  <p:embed/>
                </p:oleObj>
              </mc:Choice>
              <mc:Fallback>
                <p:oleObj name="Equation" r:id="rId6" imgW="8762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821783" y="4028264"/>
                        <a:ext cx="1354977" cy="3927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274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461" y="99631"/>
            <a:ext cx="11730038" cy="1450757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the lightly damping displacement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17" y="1993405"/>
            <a:ext cx="11911382" cy="420736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Referring to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bracket has the dimensions of frequency and can be written as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and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frequency of ideal simple harmonic frequency (no damping!)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Therefore,                                          ; provided that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and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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are constants which depend on the motion at t = 0.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This lightly damping oscillation can then be compared to the simple harmonic oscillation.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1456589"/>
              </p:ext>
            </p:extLst>
          </p:nvPr>
        </p:nvGraphicFramePr>
        <p:xfrm>
          <a:off x="2271925" y="1560811"/>
          <a:ext cx="5714788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91" name="Equation" r:id="rId4" imgW="3187440" imgH="482400" progId="Equation.DSMT4">
                  <p:embed/>
                </p:oleObj>
              </mc:Choice>
              <mc:Fallback>
                <p:oleObj name="Equation" r:id="rId4" imgW="318744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71925" y="1560811"/>
                        <a:ext cx="5714788" cy="865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213915"/>
              </p:ext>
            </p:extLst>
          </p:nvPr>
        </p:nvGraphicFramePr>
        <p:xfrm>
          <a:off x="8636330" y="2784319"/>
          <a:ext cx="2528256" cy="79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92" name="Equation" r:id="rId6" imgW="1422360" imgH="444240" progId="Equation.DSMT4">
                  <p:embed/>
                </p:oleObj>
              </mc:Choice>
              <mc:Fallback>
                <p:oleObj name="Equation" r:id="rId6" imgW="14223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36330" y="2784319"/>
                        <a:ext cx="2528256" cy="790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638002"/>
              </p:ext>
            </p:extLst>
          </p:nvPr>
        </p:nvGraphicFramePr>
        <p:xfrm>
          <a:off x="620925" y="3945878"/>
          <a:ext cx="1851025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93" name="Equation" r:id="rId8" imgW="1041120" imgH="304560" progId="Equation.DSMT4">
                  <p:embed/>
                </p:oleObj>
              </mc:Choice>
              <mc:Fallback>
                <p:oleObj name="Equation" r:id="rId8" imgW="104112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0925" y="3945878"/>
                        <a:ext cx="1851025" cy="54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7054742"/>
              </p:ext>
            </p:extLst>
          </p:nvPr>
        </p:nvGraphicFramePr>
        <p:xfrm>
          <a:off x="1603851" y="4487216"/>
          <a:ext cx="277812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94" name="Equation" r:id="rId10" imgW="1549080" imgH="279360" progId="Equation.DSMT4">
                  <p:embed/>
                </p:oleObj>
              </mc:Choice>
              <mc:Fallback>
                <p:oleObj name="Equation" r:id="rId10" imgW="15490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03851" y="4487216"/>
                        <a:ext cx="2778125" cy="50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0165072"/>
              </p:ext>
            </p:extLst>
          </p:nvPr>
        </p:nvGraphicFramePr>
        <p:xfrm>
          <a:off x="6949689" y="4426264"/>
          <a:ext cx="2474097" cy="623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95" name="Equation" r:id="rId12" imgW="1562040" imgH="393480" progId="Equation.DSMT4">
                  <p:embed/>
                </p:oleObj>
              </mc:Choice>
              <mc:Fallback>
                <p:oleObj name="Equation" r:id="rId12" imgW="1562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949689" y="4426264"/>
                        <a:ext cx="2474097" cy="623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3901440" y="2425998"/>
            <a:ext cx="1097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683216" y="2425998"/>
            <a:ext cx="1097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70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Differences between the undamped oscillation and underdamped oscillation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Recall, the undamped oscillatory displacement 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underdamped oscillatory displacement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two difference : (1) the presence of the real exponential factor leading to a gradual death of oscillations and (2) the underdamped oscillator’s angular frequency.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underdamped oscillator vibrates a little more slowly than does the undamped oscillator.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period of underdamped oscillator is given by 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994881"/>
              </p:ext>
            </p:extLst>
          </p:nvPr>
        </p:nvGraphicFramePr>
        <p:xfrm>
          <a:off x="7190735" y="1845734"/>
          <a:ext cx="1958137" cy="46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5" name="Equation" r:id="rId3" imgW="1079280" imgH="253800" progId="Equation.DSMT4">
                  <p:embed/>
                </p:oleObj>
              </mc:Choice>
              <mc:Fallback>
                <p:oleObj name="Equation" r:id="rId3" imgW="10792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90735" y="1845734"/>
                        <a:ext cx="1958137" cy="460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385088"/>
              </p:ext>
            </p:extLst>
          </p:nvPr>
        </p:nvGraphicFramePr>
        <p:xfrm>
          <a:off x="6741669" y="2324100"/>
          <a:ext cx="2809875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6" name="Equation" r:id="rId5" imgW="1549080" imgH="279360" progId="Equation.DSMT4">
                  <p:embed/>
                </p:oleObj>
              </mc:Choice>
              <mc:Fallback>
                <p:oleObj name="Equation" r:id="rId5" imgW="15490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41669" y="2324100"/>
                        <a:ext cx="2809875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4832451"/>
              </p:ext>
            </p:extLst>
          </p:nvPr>
        </p:nvGraphicFramePr>
        <p:xfrm>
          <a:off x="7700963" y="4740275"/>
          <a:ext cx="4176712" cy="123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7" name="Equation" r:id="rId7" imgW="2400120" imgH="711000" progId="Equation.DSMT4">
                  <p:embed/>
                </p:oleObj>
              </mc:Choice>
              <mc:Fallback>
                <p:oleObj name="Equation" r:id="rId7" imgW="2400120" imgH="71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700963" y="4740275"/>
                        <a:ext cx="4176712" cy="1236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338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Consideration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614052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total energy of the damped harmonic oscillator is given by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Differentiate the total energy with respect to t :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equation of motion of the damped oscillation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time rate of change of total energy is found to be the product of the damping force and the velocity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Because this always either zero (undamped) or negative (underdamped), the total energy continually decreases.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7804058"/>
              </p:ext>
            </p:extLst>
          </p:nvPr>
        </p:nvGraphicFramePr>
        <p:xfrm>
          <a:off x="9082088" y="1723408"/>
          <a:ext cx="2103378" cy="73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2" name="Equation" r:id="rId4" imgW="1130040" imgH="393480" progId="Equation.DSMT4">
                  <p:embed/>
                </p:oleObj>
              </mc:Choice>
              <mc:Fallback>
                <p:oleObj name="Equation" r:id="rId4" imgW="1130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82088" y="1723408"/>
                        <a:ext cx="2103378" cy="733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7405214"/>
              </p:ext>
            </p:extLst>
          </p:nvPr>
        </p:nvGraphicFramePr>
        <p:xfrm>
          <a:off x="3873500" y="2805752"/>
          <a:ext cx="3590259" cy="783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3" name="Equation" r:id="rId6" imgW="1803240" imgH="393480" progId="Equation.DSMT4">
                  <p:embed/>
                </p:oleObj>
              </mc:Choice>
              <mc:Fallback>
                <p:oleObj name="Equation" r:id="rId6" imgW="1803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73500" y="2805752"/>
                        <a:ext cx="3590259" cy="7836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391616"/>
              </p:ext>
            </p:extLst>
          </p:nvPr>
        </p:nvGraphicFramePr>
        <p:xfrm>
          <a:off x="8395819" y="3661757"/>
          <a:ext cx="2372265" cy="425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4" name="Equation" r:id="rId8" imgW="990360" imgH="177480" progId="Equation.DSMT4">
                  <p:embed/>
                </p:oleObj>
              </mc:Choice>
              <mc:Fallback>
                <p:oleObj name="Equation" r:id="rId8" imgW="9903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95819" y="3661757"/>
                        <a:ext cx="2372265" cy="4257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651971"/>
              </p:ext>
            </p:extLst>
          </p:nvPr>
        </p:nvGraphicFramePr>
        <p:xfrm>
          <a:off x="5005388" y="4634051"/>
          <a:ext cx="1270000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5" name="Equation" r:id="rId10" imgW="685800" imgH="393480" progId="Equation.DSMT4">
                  <p:embed/>
                </p:oleObj>
              </mc:Choice>
              <mc:Fallback>
                <p:oleObj name="Equation" r:id="rId10" imgW="6858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05388" y="4634051"/>
                        <a:ext cx="1270000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235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Damping ratio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625" y="1845734"/>
            <a:ext cx="10818055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Damping Ratio is dimensionless parameter which describes how an oscillating or vibrating body comes to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rest.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705" y="276218"/>
            <a:ext cx="4220765" cy="1225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25" y="2849953"/>
            <a:ext cx="4467879" cy="3127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510" y="2532999"/>
            <a:ext cx="4466975" cy="33360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5326" y="6371693"/>
            <a:ext cx="4673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https://www.quora.com/What-is-damping-ratio</a:t>
            </a:r>
          </a:p>
        </p:txBody>
      </p:sp>
    </p:spTree>
    <p:extLst>
      <p:ext uri="{BB962C8B-B14F-4D97-AF65-F5344CB8AC3E}">
        <p14:creationId xmlns:p14="http://schemas.microsoft.com/office/powerpoint/2010/main" val="97521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Values for describing the damping of an oscillator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Three different values are used to describe the damping of an oscillator.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composed of  (1)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Logarithmic decrement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(2)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Relaxation time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(3)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Quality Factor or Q-Value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exponential decay factor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(-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/2m)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expresses the rates at which the amplitude and energy is reduced.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Logarithmic decrement (1)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5" y="1845734"/>
            <a:ext cx="11752855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value represents the rate at which the amplitude decreases with time.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Suppose the expression of the lightly damped oscillation,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Given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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/2   and at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0,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US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lightly damped can be described by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behavior is shown as -------------&gt;  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7054316"/>
              </p:ext>
            </p:extLst>
          </p:nvPr>
        </p:nvGraphicFramePr>
        <p:xfrm>
          <a:off x="8777287" y="2328051"/>
          <a:ext cx="3125207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1" name="Equation" r:id="rId3" imgW="1549080" imgH="279360" progId="Equation.DSMT4">
                  <p:embed/>
                </p:oleObj>
              </mc:Choice>
              <mc:Fallback>
                <p:oleObj name="Equation" r:id="rId3" imgW="15490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77287" y="2328051"/>
                        <a:ext cx="3125207" cy="563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28993"/>
              </p:ext>
            </p:extLst>
          </p:nvPr>
        </p:nvGraphicFramePr>
        <p:xfrm>
          <a:off x="1311275" y="4135437"/>
          <a:ext cx="281781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2" name="Equation" r:id="rId5" imgW="1396800" imgH="279360" progId="Equation.DSMT4">
                  <p:embed/>
                </p:oleObj>
              </mc:Choice>
              <mc:Fallback>
                <p:oleObj name="Equation" r:id="rId5" imgW="13968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11275" y="4135437"/>
                        <a:ext cx="2817813" cy="563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2275" y="2945303"/>
            <a:ext cx="5419725" cy="391269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1236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455" y="1889760"/>
            <a:ext cx="10589895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graph in the previous slide, the amplitude at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period can be written as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example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Notice that 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logarithmic decrement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49680" y="4390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Logarithmic decrement (2)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3640856"/>
              </p:ext>
            </p:extLst>
          </p:nvPr>
        </p:nvGraphicFramePr>
        <p:xfrm>
          <a:off x="3925539" y="2371198"/>
          <a:ext cx="2074863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0" name="Equation" r:id="rId4" imgW="1028520" imgH="266400" progId="Equation.DSMT4">
                  <p:embed/>
                </p:oleObj>
              </mc:Choice>
              <mc:Fallback>
                <p:oleObj name="Equation" r:id="rId4" imgW="10285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25539" y="2371198"/>
                        <a:ext cx="2074863" cy="53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4532348"/>
              </p:ext>
            </p:extLst>
          </p:nvPr>
        </p:nvGraphicFramePr>
        <p:xfrm>
          <a:off x="2552352" y="3340517"/>
          <a:ext cx="661035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1" name="Equation" r:id="rId6" imgW="3276360" imgH="266400" progId="Equation.DSMT4">
                  <p:embed/>
                </p:oleObj>
              </mc:Choice>
              <mc:Fallback>
                <p:oleObj name="Equation" r:id="rId6" imgW="32763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52352" y="3340517"/>
                        <a:ext cx="6610350" cy="53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347431"/>
              </p:ext>
            </p:extLst>
          </p:nvPr>
        </p:nvGraphicFramePr>
        <p:xfrm>
          <a:off x="6573838" y="2422525"/>
          <a:ext cx="14859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2" name="Equation" r:id="rId8" imgW="736560" imgH="215640" progId="Equation.DSMT4">
                  <p:embed/>
                </p:oleObj>
              </mc:Choice>
              <mc:Fallback>
                <p:oleObj name="Equation" r:id="rId8" imgW="73656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73838" y="2422525"/>
                        <a:ext cx="1485900" cy="43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873726"/>
              </p:ext>
            </p:extLst>
          </p:nvPr>
        </p:nvGraphicFramePr>
        <p:xfrm>
          <a:off x="3351213" y="4143375"/>
          <a:ext cx="4662487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3" name="Equation" r:id="rId10" imgW="2311200" imgH="431640" progId="Equation.DSMT4">
                  <p:embed/>
                </p:oleObj>
              </mc:Choice>
              <mc:Fallback>
                <p:oleObj name="Equation" r:id="rId10" imgW="23112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351213" y="4143375"/>
                        <a:ext cx="4662487" cy="868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925797"/>
              </p:ext>
            </p:extLst>
          </p:nvPr>
        </p:nvGraphicFramePr>
        <p:xfrm>
          <a:off x="4426743" y="5261129"/>
          <a:ext cx="2511425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4" name="Equation" r:id="rId12" imgW="1244520" imgH="431640" progId="Equation.DSMT4">
                  <p:embed/>
                </p:oleObj>
              </mc:Choice>
              <mc:Fallback>
                <p:oleObj name="Equation" r:id="rId12" imgW="124452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426743" y="5261129"/>
                        <a:ext cx="2511425" cy="868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476979"/>
              </p:ext>
            </p:extLst>
          </p:nvPr>
        </p:nvGraphicFramePr>
        <p:xfrm>
          <a:off x="7002225" y="4017696"/>
          <a:ext cx="1057513" cy="559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5" name="Equation" r:id="rId14" imgW="431640" imgH="228600" progId="Equation.DSMT4">
                  <p:embed/>
                </p:oleObj>
              </mc:Choice>
              <mc:Fallback>
                <p:oleObj name="Equation" r:id="rId14" imgW="4316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002225" y="4017696"/>
                        <a:ext cx="1057513" cy="5598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6938168" y="4017696"/>
            <a:ext cx="1233375" cy="559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5161376"/>
              </p:ext>
            </p:extLst>
          </p:nvPr>
        </p:nvGraphicFramePr>
        <p:xfrm>
          <a:off x="6126480" y="5329093"/>
          <a:ext cx="811688" cy="709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6" name="Equation" r:id="rId16" imgW="393480" imgH="393480" progId="Equation.DSMT4">
                  <p:embed/>
                </p:oleObj>
              </mc:Choice>
              <mc:Fallback>
                <p:oleObj name="Equation" r:id="rId16" imgW="393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126480" y="5329093"/>
                        <a:ext cx="811688" cy="70970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6170651" y="5327849"/>
            <a:ext cx="723345" cy="8003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6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space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845734"/>
            <a:ext cx="1064133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classical mechanics, the phase space is the space of all possible states of a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system;</a:t>
            </a:r>
            <a:r>
              <a:rPr lang="en-US" sz="2400" dirty="0"/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state of a mechanical system is defined by the constituent positions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velocities or momenta.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plane of position vs velocity is a phase space for a single particle whose motion is restricted to lie along a single spatial coordinate.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future state of motion of such a particle is completely specified if its positon and velocity are know simultaneously.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trajectory of these points in phase space represents the complete time history of the particle.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3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Example 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505" y="1845734"/>
            <a:ext cx="11113477" cy="402336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frequency of   a damped harmonic oscillator is one-half the frequency of the same oscillator with no damping. Find the ratio of the maxima of successive oscillations.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0505" y="2743200"/>
            <a:ext cx="8299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ratio of the maxima of successive oscillations is given by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4384906"/>
              </p:ext>
            </p:extLst>
          </p:nvPr>
        </p:nvGraphicFramePr>
        <p:xfrm>
          <a:off x="8449774" y="2463650"/>
          <a:ext cx="1639887" cy="102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6" name="Equation" r:id="rId3" imgW="812520" imgH="507960" progId="Equation.DSMT4">
                  <p:embed/>
                </p:oleObj>
              </mc:Choice>
              <mc:Fallback>
                <p:oleObj name="Equation" r:id="rId3" imgW="81252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49774" y="2463650"/>
                        <a:ext cx="1639887" cy="1020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7141141"/>
              </p:ext>
            </p:extLst>
          </p:nvPr>
        </p:nvGraphicFramePr>
        <p:xfrm>
          <a:off x="2902214" y="3418832"/>
          <a:ext cx="3120991" cy="2974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7" name="Equation" r:id="rId5" imgW="1625400" imgH="1549080" progId="Equation.DSMT4">
                  <p:embed/>
                </p:oleObj>
              </mc:Choice>
              <mc:Fallback>
                <p:oleObj name="Equation" r:id="rId5" imgW="1625400" imgH="1549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02214" y="3418832"/>
                        <a:ext cx="3120991" cy="2974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607472"/>
              </p:ext>
            </p:extLst>
          </p:nvPr>
        </p:nvGraphicFramePr>
        <p:xfrm>
          <a:off x="7057963" y="5279924"/>
          <a:ext cx="2783621" cy="884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8" name="Equation" r:id="rId7" imgW="1358640" imgH="431640" progId="Equation.DSMT4">
                  <p:embed/>
                </p:oleObj>
              </mc:Choice>
              <mc:Fallback>
                <p:oleObj name="Equation" r:id="rId7" imgW="13586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57963" y="5279924"/>
                        <a:ext cx="2783621" cy="884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057963" y="3857414"/>
            <a:ext cx="4220308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oscillator is classified a highly damped oscillator.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7944" y="2567625"/>
            <a:ext cx="9777046" cy="849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29132" y="3390928"/>
            <a:ext cx="3348111" cy="2975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94438" y="3592789"/>
            <a:ext cx="5220897" cy="2571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7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31" t="24398" r="37116" b="25321"/>
          <a:stretch/>
        </p:blipFill>
        <p:spPr>
          <a:xfrm>
            <a:off x="436098" y="759657"/>
            <a:ext cx="11053066" cy="51094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796" y="759657"/>
            <a:ext cx="317929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Example 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47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99631"/>
            <a:ext cx="10058400" cy="1450757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Example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Determination of logarithmic decrement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22</a:t>
            </a:fld>
            <a:endParaRPr lang="en-US"/>
          </a:p>
        </p:txBody>
      </p:sp>
      <p:sp>
        <p:nvSpPr>
          <p:cNvPr id="5" name="AutoShape 2" descr="https://qph.fs.quoracdn.net/main-qimg-8d0d93d74824b1adfd9962cbfa0c1b6a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https://qph.fs.quoracdn.net/main-qimg-8d0d93d74824b1adfd9962cbfa0c1b6a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9328" t="15306" r="30485" b="17994"/>
          <a:stretch/>
        </p:blipFill>
        <p:spPr>
          <a:xfrm>
            <a:off x="307975" y="1571414"/>
            <a:ext cx="4899547" cy="4572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5007" y="6417734"/>
            <a:ext cx="76154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https://www.quora.com/What-is-the-use-of-logarithmic-decrement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4551" t="21524" r="44449" b="38867"/>
          <a:stretch/>
        </p:blipFill>
        <p:spPr>
          <a:xfrm>
            <a:off x="5416062" y="2000478"/>
            <a:ext cx="6400799" cy="34766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199078" y="4375051"/>
            <a:ext cx="16599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Damping ratio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69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Relaxation time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788" y="1845734"/>
            <a:ext cx="10569892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expresses the damping effect on the motion in terms of the time taken by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amplitude to decrease by a factor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((1/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 0.368) of its original amplitude;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2.718.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relaxation time or modulus of decay is denoted as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.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From the expression  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The relaxation time is a measure of how rapidly the motion is damped out by friction. The higher the value of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the shorter the relaxation time.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169728"/>
              </p:ext>
            </p:extLst>
          </p:nvPr>
        </p:nvGraphicFramePr>
        <p:xfrm>
          <a:off x="4044950" y="3654425"/>
          <a:ext cx="4987925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8" name="Equation" r:id="rId3" imgW="2171520" imgH="266400" progId="Equation.DSMT4">
                  <p:embed/>
                </p:oleObj>
              </mc:Choice>
              <mc:Fallback>
                <p:oleObj name="Equation" r:id="rId3" imgW="21715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44950" y="3654425"/>
                        <a:ext cx="4987925" cy="612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164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Quality Factor or Q-Value (1)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5" y="1845734"/>
            <a:ext cx="11644313" cy="402336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reduction of the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energy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damped oscillator depends on the exponential decay factor given by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time for the energy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decay to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given by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During this time the oscillator will have vibrated through              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ratio is defined as the quality factor                          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expresses the number of radians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through which the damped system oscillates as its energy decays to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39651"/>
              </p:ext>
            </p:extLst>
          </p:nvPr>
        </p:nvGraphicFramePr>
        <p:xfrm>
          <a:off x="4259580" y="2568575"/>
          <a:ext cx="1866900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3" name="Equation" r:id="rId3" imgW="812520" imgH="266400" progId="Equation.DSMT4">
                  <p:embed/>
                </p:oleObj>
              </mc:Choice>
              <mc:Fallback>
                <p:oleObj name="Equation" r:id="rId3" imgW="8125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59580" y="2568575"/>
                        <a:ext cx="1866900" cy="612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9520297"/>
              </p:ext>
            </p:extLst>
          </p:nvPr>
        </p:nvGraphicFramePr>
        <p:xfrm>
          <a:off x="8720138" y="3725862"/>
          <a:ext cx="963612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4" name="Equation" r:id="rId5" imgW="419040" imgH="215640" progId="Equation.DSMT4">
                  <p:embed/>
                </p:oleObj>
              </mc:Choice>
              <mc:Fallback>
                <p:oleObj name="Equation" r:id="rId5" imgW="4190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720138" y="3725862"/>
                        <a:ext cx="963612" cy="496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016128"/>
              </p:ext>
            </p:extLst>
          </p:nvPr>
        </p:nvGraphicFramePr>
        <p:xfrm>
          <a:off x="6588124" y="4222750"/>
          <a:ext cx="1606550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5" name="Equation" r:id="rId7" imgW="698400" imgH="215640" progId="Equation.DSMT4">
                  <p:embed/>
                </p:oleObj>
              </mc:Choice>
              <mc:Fallback>
                <p:oleObj name="Equation" r:id="rId7" imgW="69840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88124" y="4222750"/>
                        <a:ext cx="1606550" cy="496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336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25" y="1845734"/>
            <a:ext cx="11288004" cy="437218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rate of energy loss is given as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where E = E</a:t>
            </a:r>
            <a:r>
              <a:rPr lang="en-US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exp(=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/m).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a time interval corresponding to the energy decay is given by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(equivalent to the period of oscillation),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energy loss becomes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)t’.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Because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-r/m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-rt/m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This leads to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summary, Q is a measure of the rate at which an oscillator loses energy.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25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06830" y="-11641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Quality Factor or Q-Value (2)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154157"/>
              </p:ext>
            </p:extLst>
          </p:nvPr>
        </p:nvGraphicFramePr>
        <p:xfrm>
          <a:off x="5849302" y="3360526"/>
          <a:ext cx="1606550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15" name="Equation" r:id="rId3" imgW="698400" imgH="215640" progId="Equation.DSMT4">
                  <p:embed/>
                </p:oleObj>
              </mc:Choice>
              <mc:Fallback>
                <p:oleObj name="Equation" r:id="rId3" imgW="69840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49302" y="3360526"/>
                        <a:ext cx="1606550" cy="496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3428419"/>
              </p:ext>
            </p:extLst>
          </p:nvPr>
        </p:nvGraphicFramePr>
        <p:xfrm>
          <a:off x="3390900" y="4264025"/>
          <a:ext cx="5316538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16" name="Equation" r:id="rId5" imgW="2311200" imgH="419040" progId="Equation.DSMT4">
                  <p:embed/>
                </p:oleObj>
              </mc:Choice>
              <mc:Fallback>
                <p:oleObj name="Equation" r:id="rId5" imgW="23112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90900" y="4264025"/>
                        <a:ext cx="5316538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5671854"/>
              </p:ext>
            </p:extLst>
          </p:nvPr>
        </p:nvGraphicFramePr>
        <p:xfrm>
          <a:off x="4787900" y="2403475"/>
          <a:ext cx="127000" cy="11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17" name="Equation" r:id="rId7" imgW="126720" imgH="114120" progId="Equation.DSMT4">
                  <p:embed/>
                </p:oleObj>
              </mc:Choice>
              <mc:Fallback>
                <p:oleObj name="Equation" r:id="rId7" imgW="126720" imgH="114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87900" y="2403475"/>
                        <a:ext cx="127000" cy="114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88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irbus A350 XWB -  Flight Flutter Test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147" y="32445"/>
            <a:ext cx="11426665" cy="64273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7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450" y="243740"/>
            <a:ext cx="8061008" cy="1450757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Simple harmonic oscillator : no damping force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general solution for simple harmonic motion may be written 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corresponding velocity is found to be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trajectory of the oscillator in the phase space becomes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motion repeats itself, a consequence of the conservation of the total energy of the harmonic oscillator.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281901"/>
              </p:ext>
            </p:extLst>
          </p:nvPr>
        </p:nvGraphicFramePr>
        <p:xfrm>
          <a:off x="9270597" y="1848626"/>
          <a:ext cx="2357435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7" name="Equation" r:id="rId3" imgW="1371600" imgH="253800" progId="Equation.DSMT4">
                  <p:embed/>
                </p:oleObj>
              </mc:Choice>
              <mc:Fallback>
                <p:oleObj name="Equation" r:id="rId3" imgW="13716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70597" y="1848626"/>
                        <a:ext cx="2357435" cy="436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9245530"/>
              </p:ext>
            </p:extLst>
          </p:nvPr>
        </p:nvGraphicFramePr>
        <p:xfrm>
          <a:off x="6416675" y="2371725"/>
          <a:ext cx="2684463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8" name="Equation" r:id="rId5" imgW="1562040" imgH="253800" progId="Equation.DSMT4">
                  <p:embed/>
                </p:oleObj>
              </mc:Choice>
              <mc:Fallback>
                <p:oleObj name="Equation" r:id="rId5" imgW="15620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16675" y="2371725"/>
                        <a:ext cx="2684463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438134"/>
              </p:ext>
            </p:extLst>
          </p:nvPr>
        </p:nvGraphicFramePr>
        <p:xfrm>
          <a:off x="4399928" y="3431170"/>
          <a:ext cx="1985963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9" name="Equation" r:id="rId7" imgW="1155600" imgH="495000" progId="Equation.DSMT4">
                  <p:embed/>
                </p:oleObj>
              </mc:Choice>
              <mc:Fallback>
                <p:oleObj name="Equation" r:id="rId7" imgW="115560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99928" y="3431170"/>
                        <a:ext cx="1985963" cy="852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143375" y="3328988"/>
            <a:ext cx="2500313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399928" y="4129088"/>
            <a:ext cx="1985963" cy="1428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84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4</a:t>
            </a:fld>
            <a:endParaRPr lang="en-US"/>
          </a:p>
        </p:txBody>
      </p:sp>
      <p:pic>
        <p:nvPicPr>
          <p:cNvPr id="3074" name="Picture 2" descr="http://www.acs.psu.edu/drussell/Demos/phase-diagram/phase-nodamp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1" y="1603424"/>
            <a:ext cx="7529846" cy="376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1369" y="334851"/>
            <a:ext cx="11062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space diagram for undamped oscillator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364" y="5952067"/>
            <a:ext cx="10024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http://www.acs.psu.edu/drussell/Demos/phase-diagram/phase-diagram.html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03479" y="1603424"/>
            <a:ext cx="43885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object undamped oscillating back and forth along x 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x(t) (leads/lags)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velocity v(t)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by …..rad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phase diagram plot (phase space) is a combined plot of x(t) and v(t) giving a clockwise ellipse.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86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5</a:t>
            </a:fld>
            <a:endParaRPr lang="en-US"/>
          </a:p>
        </p:txBody>
      </p:sp>
      <p:pic>
        <p:nvPicPr>
          <p:cNvPr id="4098" name="Picture 2" descr="http://www.acs.psu.edu/drussell/Demos/phase-diagram/phase-dam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64" y="1523298"/>
            <a:ext cx="7908597" cy="39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1369" y="334851"/>
            <a:ext cx="11062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space diagram for damped oscillator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4364" y="5952067"/>
            <a:ext cx="10024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http://www.acs.psu.edu/drussell/Demos/phase-diagram/phase-diagram.html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92961" y="1181123"/>
            <a:ext cx="382161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oscillator loses energy during each cycle.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x(t) and v(t) exponentially decrease in amplitude as time proceeds.</a:t>
            </a:r>
            <a:r>
              <a:rPr lang="en-US" sz="2800" dirty="0"/>
              <a:t> 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classical mechanics,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phase space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described as an "attractor"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95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Damped simple harmonic motion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5146" y="1870100"/>
            <a:ext cx="6356797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Equation of motion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 solution for the differential equation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time and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are arbitrary constants.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21838"/>
            <a:ext cx="5156348" cy="302971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4101672"/>
              </p:ext>
            </p:extLst>
          </p:nvPr>
        </p:nvGraphicFramePr>
        <p:xfrm>
          <a:off x="6622782" y="2338225"/>
          <a:ext cx="2830312" cy="508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" name="Equation" r:id="rId5" imgW="990360" imgH="177480" progId="Equation.DSMT4">
                  <p:embed/>
                </p:oleObj>
              </mc:Choice>
              <mc:Fallback>
                <p:oleObj name="Equation" r:id="rId5" imgW="9903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22782" y="2338225"/>
                        <a:ext cx="2830312" cy="508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976337"/>
              </p:ext>
            </p:extLst>
          </p:nvPr>
        </p:nvGraphicFramePr>
        <p:xfrm>
          <a:off x="5321300" y="3457575"/>
          <a:ext cx="6407150" cy="123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" name="Equation" r:id="rId7" imgW="2450880" imgH="469800" progId="Equation.DSMT4">
                  <p:embed/>
                </p:oleObj>
              </mc:Choice>
              <mc:Fallback>
                <p:oleObj name="Equation" r:id="rId7" imgW="245088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21300" y="3457575"/>
                        <a:ext cx="6407150" cy="1230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545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Three possible conditions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67129"/>
            <a:ext cx="1005840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(1) Heavy damping :</a:t>
            </a:r>
          </a:p>
          <a:p>
            <a:pPr marL="514350" indent="-514350">
              <a:buAutoNum type="arabicParenBoth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(2) Critically damping: </a:t>
            </a:r>
          </a:p>
          <a:p>
            <a:pPr marL="0" indent="0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(3) Lightly damping: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047676"/>
              </p:ext>
            </p:extLst>
          </p:nvPr>
        </p:nvGraphicFramePr>
        <p:xfrm>
          <a:off x="4156075" y="1652588"/>
          <a:ext cx="1939925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0" name="Equation" r:id="rId4" imgW="927000" imgH="253800" progId="Equation.DSMT4">
                  <p:embed/>
                </p:oleObj>
              </mc:Choice>
              <mc:Fallback>
                <p:oleObj name="Equation" r:id="rId4" imgW="9270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56075" y="1652588"/>
                        <a:ext cx="1939925" cy="531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171847"/>
              </p:ext>
            </p:extLst>
          </p:nvPr>
        </p:nvGraphicFramePr>
        <p:xfrm>
          <a:off x="4386263" y="3408363"/>
          <a:ext cx="192405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1" name="Equation" r:id="rId6" imgW="927000" imgH="253800" progId="Equation.DSMT4">
                  <p:embed/>
                </p:oleObj>
              </mc:Choice>
              <mc:Fallback>
                <p:oleObj name="Equation" r:id="rId6" imgW="9270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86263" y="3408363"/>
                        <a:ext cx="1924050" cy="52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491716"/>
              </p:ext>
            </p:extLst>
          </p:nvPr>
        </p:nvGraphicFramePr>
        <p:xfrm>
          <a:off x="4152900" y="5005388"/>
          <a:ext cx="1957388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2" name="Equation" r:id="rId8" imgW="914400" imgH="253800" progId="Equation.DSMT4">
                  <p:embed/>
                </p:oleObj>
              </mc:Choice>
              <mc:Fallback>
                <p:oleObj name="Equation" r:id="rId8" imgW="9144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52900" y="5005388"/>
                        <a:ext cx="1957388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8923"/>
              </p:ext>
            </p:extLst>
          </p:nvPr>
        </p:nvGraphicFramePr>
        <p:xfrm>
          <a:off x="2176530" y="2328240"/>
          <a:ext cx="5125792" cy="935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3" name="Equation" r:id="rId10" imgW="2577960" imgH="469800" progId="Equation.DSMT4">
                  <p:embed/>
                </p:oleObj>
              </mc:Choice>
              <mc:Fallback>
                <p:oleObj name="Equation" r:id="rId10" imgW="257796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76530" y="2328240"/>
                        <a:ext cx="5125792" cy="9354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1993326"/>
              </p:ext>
            </p:extLst>
          </p:nvPr>
        </p:nvGraphicFramePr>
        <p:xfrm>
          <a:off x="2127250" y="4446588"/>
          <a:ext cx="4240213" cy="27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4" name="Equation" r:id="rId12" imgW="2133360" imgH="139680" progId="Equation.DSMT4">
                  <p:embed/>
                </p:oleObj>
              </mc:Choice>
              <mc:Fallback>
                <p:oleObj name="Equation" r:id="rId12" imgW="213336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27250" y="4446588"/>
                        <a:ext cx="4240213" cy="277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5284362"/>
              </p:ext>
            </p:extLst>
          </p:nvPr>
        </p:nvGraphicFramePr>
        <p:xfrm>
          <a:off x="2127250" y="5994400"/>
          <a:ext cx="4240213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5" name="Equation" r:id="rId14" imgW="2133360" imgH="139680" progId="Equation.DSMT4">
                  <p:embed/>
                </p:oleObj>
              </mc:Choice>
              <mc:Fallback>
                <p:oleObj name="Equation" r:id="rId14" imgW="213336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127250" y="5994400"/>
                        <a:ext cx="4240213" cy="277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353375"/>
              </p:ext>
            </p:extLst>
          </p:nvPr>
        </p:nvGraphicFramePr>
        <p:xfrm>
          <a:off x="3530600" y="3959225"/>
          <a:ext cx="1892300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" name="Equation" r:id="rId16" imgW="914400" imgH="406080" progId="Equation.DSMT4">
                  <p:embed/>
                </p:oleObj>
              </mc:Choice>
              <mc:Fallback>
                <p:oleObj name="Equation" r:id="rId16" imgW="9144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530600" y="3959225"/>
                        <a:ext cx="1892300" cy="8413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2584790" y="3989247"/>
            <a:ext cx="3783920" cy="1046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5395951"/>
              </p:ext>
            </p:extLst>
          </p:nvPr>
        </p:nvGraphicFramePr>
        <p:xfrm>
          <a:off x="3008313" y="5573713"/>
          <a:ext cx="4935537" cy="91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7" name="Equation" r:id="rId18" imgW="2679480" imgH="495000" progId="Equation.DSMT4">
                  <p:embed/>
                </p:oleObj>
              </mc:Choice>
              <mc:Fallback>
                <p:oleObj name="Equation" r:id="rId18" imgW="267948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008313" y="5573713"/>
                        <a:ext cx="4935537" cy="9128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2525259" y="5594142"/>
            <a:ext cx="5646057" cy="1048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035300" y="4657057"/>
            <a:ext cx="1985963" cy="1428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145773" y="6231353"/>
            <a:ext cx="1985963" cy="1428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60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Heavy damping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8380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illustrate the behavior of the heavy damping (over damping), the displacement x(t) can be rewritten as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represents non-oscillating behavior.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56996"/>
              </p:ext>
            </p:extLst>
          </p:nvPr>
        </p:nvGraphicFramePr>
        <p:xfrm>
          <a:off x="3158982" y="2702356"/>
          <a:ext cx="4228316" cy="616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" name="Equation" r:id="rId4" imgW="1917360" imgH="279360" progId="Equation.DSMT4">
                  <p:embed/>
                </p:oleObj>
              </mc:Choice>
              <mc:Fallback>
                <p:oleObj name="Equation" r:id="rId4" imgW="19173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58982" y="2702356"/>
                        <a:ext cx="4228316" cy="616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682088"/>
              </p:ext>
            </p:extLst>
          </p:nvPr>
        </p:nvGraphicFramePr>
        <p:xfrm>
          <a:off x="2777059" y="3426845"/>
          <a:ext cx="3694112" cy="190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9" name="Equation" r:id="rId6" imgW="1676160" imgH="863280" progId="Equation.DSMT4">
                  <p:embed/>
                </p:oleObj>
              </mc:Choice>
              <mc:Fallback>
                <p:oleObj name="Equation" r:id="rId6" imgW="1676160" imgH="863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77059" y="3426845"/>
                        <a:ext cx="3694112" cy="1903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31" name="Picture 11" descr="http://calculus.seas.upenn.edu/uploads/Main/Hyperboli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544" y="2623560"/>
            <a:ext cx="3312941" cy="331294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979591" y="6044874"/>
            <a:ext cx="64671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http://calculus.seas.upenn.edu/?n=Main.ComputingTaylorSeries</a:t>
            </a:r>
          </a:p>
        </p:txBody>
      </p:sp>
    </p:spTree>
    <p:extLst>
      <p:ext uri="{BB962C8B-B14F-4D97-AF65-F5344CB8AC3E}">
        <p14:creationId xmlns:p14="http://schemas.microsoft.com/office/powerpoint/2010/main" val="263067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Heavy damping graph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3754" y="1845734"/>
            <a:ext cx="5036025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Given an initial condition x(t=0) = 0.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displacement x(t) is written as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x(t)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………………………………….</a:t>
            </a:r>
          </a:p>
          <a:p>
            <a:pPr marL="0" indent="0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graph returns to zero displacement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quite slowly without oscillating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about its equilibrium position.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ABFA-3049-44EC-8EA7-0509F86B5FC2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06" y="1955194"/>
            <a:ext cx="6001298" cy="3804439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945684"/>
              </p:ext>
            </p:extLst>
          </p:nvPr>
        </p:nvGraphicFramePr>
        <p:xfrm>
          <a:off x="7598508" y="2804900"/>
          <a:ext cx="3831492" cy="123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1" name="Equation" r:id="rId5" imgW="1726920" imgH="571320" progId="Equation.DSMT4">
                  <p:embed/>
                </p:oleObj>
              </mc:Choice>
              <mc:Fallback>
                <p:oleObj name="Equation" r:id="rId5" imgW="17269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98508" y="2804900"/>
                        <a:ext cx="3831492" cy="12384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7443788" y="2743200"/>
            <a:ext cx="4114800" cy="1371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6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2039</TotalTime>
  <Words>1537</Words>
  <Application>Microsoft Office PowerPoint</Application>
  <PresentationFormat>Widescreen</PresentationFormat>
  <Paragraphs>211</Paragraphs>
  <Slides>26</Slides>
  <Notes>11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Cordia New</vt:lpstr>
      <vt:lpstr>Symbol</vt:lpstr>
      <vt:lpstr>Times New Roman</vt:lpstr>
      <vt:lpstr>Retrospect</vt:lpstr>
      <vt:lpstr>Equation</vt:lpstr>
      <vt:lpstr>MathType 6.0 Equation</vt:lpstr>
      <vt:lpstr>Damped simple harmonic motion</vt:lpstr>
      <vt:lpstr>Phase space</vt:lpstr>
      <vt:lpstr>Simple harmonic oscillator : no damping force</vt:lpstr>
      <vt:lpstr>PowerPoint Presentation</vt:lpstr>
      <vt:lpstr>PowerPoint Presentation</vt:lpstr>
      <vt:lpstr>Damped simple harmonic motion</vt:lpstr>
      <vt:lpstr>Three possible conditions</vt:lpstr>
      <vt:lpstr>Heavy damping</vt:lpstr>
      <vt:lpstr>Heavy damping graph</vt:lpstr>
      <vt:lpstr>Critically damping</vt:lpstr>
      <vt:lpstr>Comparison between heavy damping and critical damping</vt:lpstr>
      <vt:lpstr>Lightly damping</vt:lpstr>
      <vt:lpstr>Analysis of the lightly damping displacement</vt:lpstr>
      <vt:lpstr>Differences between the undamped oscillation and underdamped oscillation</vt:lpstr>
      <vt:lpstr>Energy Consideration</vt:lpstr>
      <vt:lpstr>Damping ratio</vt:lpstr>
      <vt:lpstr>Values for describing the damping of an oscillator</vt:lpstr>
      <vt:lpstr>Logarithmic decrement (1)</vt:lpstr>
      <vt:lpstr>PowerPoint Presentation</vt:lpstr>
      <vt:lpstr>Example 1</vt:lpstr>
      <vt:lpstr>PowerPoint Presentation</vt:lpstr>
      <vt:lpstr>Example 2 Determination of logarithmic decrement</vt:lpstr>
      <vt:lpstr>Relaxation time</vt:lpstr>
      <vt:lpstr>Quality Factor or Q-Value (1)</vt:lpstr>
      <vt:lpstr>PowerPoint Presentation</vt:lpstr>
      <vt:lpstr>PowerPoint Presentation</vt:lpstr>
    </vt:vector>
  </TitlesOfParts>
  <Company>Mahidol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rachapak.chi@gmail.com</dc:creator>
  <cp:lastModifiedBy>rachapak.chi@gmail.com</cp:lastModifiedBy>
  <cp:revision>131</cp:revision>
  <dcterms:created xsi:type="dcterms:W3CDTF">2016-08-26T12:32:57Z</dcterms:created>
  <dcterms:modified xsi:type="dcterms:W3CDTF">2018-08-28T01:32:06Z</dcterms:modified>
</cp:coreProperties>
</file>